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5143500" type="screen16x9"/>
  <p:notesSz cx="6858000" cy="9144000"/>
  <p:embeddedFontLst>
    <p:embeddedFont>
      <p:font typeface="Kaushan Script" panose="020B0604020202020204" charset="0"/>
      <p:regular r:id="rId28"/>
    </p:embeddedFont>
    <p:embeddedFont>
      <p:font typeface="Bitter" panose="020B0604020202020204" charset="0"/>
      <p:regular r:id="rId29"/>
      <p:bold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3374993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3374993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302ad09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302ad09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302ad09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d302ad09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302ad09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302ad09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302ad09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d302ad09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302ad09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302ad096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302ad09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d302ad09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302ad09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d302ad09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3312c1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d3312c1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302ad096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d302ad096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302ad096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d302ad096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302ad0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302ad0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Most often the upper classes and their materialistic and shallow approach to life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302ad096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302ad096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d302ad096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d302ad096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302ad09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d302ad09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4b73f4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d4b73f4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3312c1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d3312c19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d3312c19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d3312c19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302ad09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302ad09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Most often the upper classes and their materialistic and shallow approach to life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302ad09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d302ad09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Most often the upper classes and their materialistic and shallow approach to life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302ad09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302ad09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02ad09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d302ad09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302ad09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302ad09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302ad09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d302ad09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302ad09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302ad09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Banner Only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57200" y="129776"/>
            <a:ext cx="82296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itter"/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-33100"/>
            <a:ext cx="9144000" cy="10044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34866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5" descr="head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168075" y="2830625"/>
            <a:ext cx="6743400" cy="4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Bitter"/>
              <a:buNone/>
              <a:defRPr sz="2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2"/>
          </p:nvPr>
        </p:nvSpPr>
        <p:spPr>
          <a:xfrm>
            <a:off x="1200300" y="931600"/>
            <a:ext cx="6743400" cy="15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Bitter"/>
              <a:buNone/>
              <a:defRPr sz="4800"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mo Header">
  <p:cSld name="BLANK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6" descr="head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1168075" y="2830625"/>
            <a:ext cx="6743400" cy="4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Bitter"/>
              <a:buNone/>
              <a:defRPr sz="2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6" descr="DTA-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013" y="3561275"/>
            <a:ext cx="4273524" cy="10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 idx="2"/>
          </p:nvPr>
        </p:nvSpPr>
        <p:spPr>
          <a:xfrm>
            <a:off x="1200300" y="931600"/>
            <a:ext cx="6743400" cy="15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Bitter"/>
              <a:buNone/>
              <a:defRPr sz="4800"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4800"/>
              <a:buNone/>
              <a:defRPr sz="4800">
                <a:solidFill>
                  <a:srgbClr val="0348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6">
  <p:cSld name="TITLE_6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">
  <p:cSld name="TITLE_7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3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971299"/>
            <a:ext cx="7772400" cy="38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457200" y="129776"/>
            <a:ext cx="82296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itter"/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 flipH="1">
            <a:off x="0" y="-33100"/>
            <a:ext cx="9144000" cy="10044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34866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8">
  <p:cSld name="TITLE_8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9">
  <p:cSld name="TITLE_9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0">
  <p:cSld name="TITLE_10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er Text">
  <p:cSld name="TITLE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685800" y="971299"/>
            <a:ext cx="7772400" cy="38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457200" y="129776"/>
            <a:ext cx="82296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itter"/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-33100"/>
            <a:ext cx="9144000" cy="10044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34866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nner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397650" y="1705038"/>
            <a:ext cx="8348700" cy="1733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348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97650" y="1705063"/>
            <a:ext cx="8348700" cy="17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itter"/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034866"/>
              </a:buClr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/>
          <p:nvPr/>
        </p:nvSpPr>
        <p:spPr>
          <a:xfrm rot="10800000" flipH="1">
            <a:off x="0" y="-33100"/>
            <a:ext cx="9144000" cy="10044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34866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itter"/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3600"/>
              <a:buNone/>
              <a:defRPr sz="3600" b="1">
                <a:solidFill>
                  <a:srgbClr val="0348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034866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034866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0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Comedy of Manners is a style of comedy that </a:t>
            </a:r>
            <a:r>
              <a:rPr lang="en" b="1">
                <a:solidFill>
                  <a:srgbClr val="741B47"/>
                </a:solidFill>
              </a:rPr>
              <a:t>satirizes</a:t>
            </a:r>
            <a:r>
              <a:rPr lang="en"/>
              <a:t> the behaviour, actions, fashions, and manners of a segment of society. </a:t>
            </a:r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814" y="1384900"/>
            <a:ext cx="2531210" cy="34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765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/>
              <a:t>Characters:</a:t>
            </a:r>
            <a:r>
              <a:rPr lang="en" dirty="0"/>
              <a:t> </a:t>
            </a:r>
            <a:endParaRPr dirty="0"/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" sz="2800" dirty="0"/>
              <a:t>Characters are </a:t>
            </a:r>
            <a:r>
              <a:rPr lang="en" sz="2800" b="1" dirty="0">
                <a:solidFill>
                  <a:srgbClr val="741B47"/>
                </a:solidFill>
              </a:rPr>
              <a:t>types</a:t>
            </a:r>
            <a:r>
              <a:rPr lang="en" sz="2800" dirty="0"/>
              <a:t> with one focus and rarely change. Their names often reveal their personality:</a:t>
            </a:r>
            <a:endParaRPr sz="2000" i="1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i="1" dirty="0"/>
              <a:t>Mr Sparkish, Dainty Fidget, Old Lady Squeamish, Harry Horner</a:t>
            </a:r>
            <a:endParaRPr sz="2000" i="1" dirty="0"/>
          </a:p>
          <a:p>
            <a:pPr marL="457200" lvl="0" indent="0" algn="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i="1" dirty="0"/>
              <a:t>The Country Wife, William Wycherley, 1675</a:t>
            </a:r>
            <a:endParaRPr sz="14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 l="14551" r="21542"/>
          <a:stretch/>
        </p:blipFill>
        <p:spPr>
          <a:xfrm>
            <a:off x="6489944" y="1716138"/>
            <a:ext cx="2581679" cy="269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892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Character Types: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/>
              <a:t>Rakes, fops, country-bumpkins, shrewd widows, young lovers, old lovers, jealous husbands, bold women, fools, schemers, meddling parents, cuckolds, know-it-alls, rogues, young maids, gossips, wits, would-be-wits, and the witless!</a:t>
            </a:r>
            <a:endParaRPr b="1" dirty="0"/>
          </a:p>
        </p:txBody>
      </p:sp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189" name="Google Shape;189;p35"/>
          <p:cNvPicPr preferRelativeResize="0"/>
          <p:nvPr/>
        </p:nvPicPr>
        <p:blipFill rotWithShape="1">
          <a:blip r:embed="rId3">
            <a:alphaModFix/>
          </a:blip>
          <a:srcRect l="14551" r="21542"/>
          <a:stretch/>
        </p:blipFill>
        <p:spPr>
          <a:xfrm>
            <a:off x="6489944" y="1716138"/>
            <a:ext cx="2581679" cy="269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397650" y="1705063"/>
            <a:ext cx="8348700" cy="17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892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In England theatres were closed during the reign of Oliver Cromwell from 1642 to 1660.Theatre was seen as immoral and banned.</a:t>
            </a:r>
            <a:endParaRPr dirty="0"/>
          </a:p>
        </p:txBody>
      </p:sp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600" y="1123675"/>
            <a:ext cx="2490000" cy="30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892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 England theatres were closed during the reign of Oliver Cromwell from 1643 to 1660.Theatre was seen as immoral and banned.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CC4125"/>
                </a:solidFill>
              </a:rPr>
              <a:t>Even Shakespeare’s Globe Theatre was torn down!</a:t>
            </a:r>
            <a:endParaRPr b="1" i="1">
              <a:solidFill>
                <a:srgbClr val="CC4125"/>
              </a:solidFill>
            </a:endParaRPr>
          </a:p>
        </p:txBody>
      </p:sp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210" name="Google Shape;2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600" y="1697350"/>
            <a:ext cx="2490000" cy="24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1600" y="1123675"/>
            <a:ext cx="2490000" cy="30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892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Theatres reopened with the return of Charles </a:t>
            </a:r>
            <a:r>
              <a:rPr lang="en" dirty="0" smtClean="0"/>
              <a:t>II in 1660. </a:t>
            </a:r>
            <a:r>
              <a:rPr lang="en" dirty="0"/>
              <a:t>He loved theatre and was highly influenced by what he saw during his exile in France in the court of Louis XIV.</a:t>
            </a:r>
            <a:endParaRPr dirty="0"/>
          </a:p>
        </p:txBody>
      </p:sp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18" name="Google Shape;218;p39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219" name="Google Shape;2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600" y="1697350"/>
            <a:ext cx="2490000" cy="24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892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This period was called The Restoration with the restoration of the monarchy.</a:t>
            </a:r>
            <a:endParaRPr dirty="0"/>
          </a:p>
        </p:txBody>
      </p:sp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600" y="1697350"/>
            <a:ext cx="2490000" cy="24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892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Comedy of manners plays in this time were referred to as Restoration comedies.</a:t>
            </a:r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235" name="Google Shape;2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600" y="1697350"/>
            <a:ext cx="2490000" cy="24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397650" y="1705063"/>
            <a:ext cx="8348700" cy="17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Comedy of Manners Playwrights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body" idx="1"/>
          </p:nvPr>
        </p:nvSpPr>
        <p:spPr>
          <a:xfrm>
            <a:off x="137375" y="1200150"/>
            <a:ext cx="2938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William Wycherley</a:t>
            </a: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highlight>
                  <a:schemeClr val="lt1"/>
                </a:highlight>
              </a:rPr>
              <a:t>The Country-Wife,</a:t>
            </a:r>
            <a:r>
              <a:rPr lang="en" sz="1800">
                <a:highlight>
                  <a:schemeClr val="lt1"/>
                </a:highlight>
              </a:rPr>
              <a:t> 1675</a:t>
            </a:r>
            <a:endParaRPr sz="18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</a:endParaRPr>
          </a:p>
        </p:txBody>
      </p:sp>
      <p:sp>
        <p:nvSpPr>
          <p:cNvPr id="254" name="Google Shape;254;p44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55" name="Google Shape;255;p44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56" name="Google Shape;256;p44"/>
          <p:cNvSpPr txBox="1"/>
          <p:nvPr/>
        </p:nvSpPr>
        <p:spPr>
          <a:xfrm>
            <a:off x="3021238" y="1200150"/>
            <a:ext cx="28587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George Etheridge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highlight>
                  <a:schemeClr val="lt1"/>
                </a:highlight>
              </a:rPr>
              <a:t>The Man of Mode,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</a:rPr>
              <a:t> 1676</a:t>
            </a:r>
            <a:endParaRPr/>
          </a:p>
        </p:txBody>
      </p:sp>
      <p:pic>
        <p:nvPicPr>
          <p:cNvPr id="257" name="Google Shape;2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25" y="2287413"/>
            <a:ext cx="20955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369" y="2287425"/>
            <a:ext cx="1928431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 txBox="1"/>
          <p:nvPr/>
        </p:nvSpPr>
        <p:spPr>
          <a:xfrm>
            <a:off x="5957150" y="1200150"/>
            <a:ext cx="3056100" cy="3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William Congreve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highlight>
                  <a:schemeClr val="lt1"/>
                </a:highlight>
              </a:rPr>
              <a:t>The Way of the World, 1700</a:t>
            </a:r>
            <a:endParaRPr/>
          </a:p>
        </p:txBody>
      </p:sp>
      <p:pic>
        <p:nvPicPr>
          <p:cNvPr id="260" name="Google Shape;26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8550" y="2287413"/>
            <a:ext cx="209550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0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</a:t>
            </a:r>
            <a:r>
              <a:rPr lang="en" dirty="0" smtClean="0"/>
              <a:t>he </a:t>
            </a:r>
            <a:r>
              <a:rPr lang="en" dirty="0"/>
              <a:t>target of most </a:t>
            </a:r>
            <a:r>
              <a:rPr lang="en" dirty="0" smtClean="0"/>
              <a:t>plays is the Upper C</a:t>
            </a:r>
            <a:r>
              <a:rPr lang="en-US" dirty="0" smtClean="0"/>
              <a:t>l</a:t>
            </a:r>
            <a:r>
              <a:rPr lang="en" dirty="0" smtClean="0"/>
              <a:t>ass.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>Playwrights focus on lavish, shallow, self-obsessed and materialistic nature of the rich.</a:t>
            </a:r>
            <a:endParaRPr dirty="0"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000" y="1123675"/>
            <a:ext cx="2781600" cy="367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body" idx="1"/>
          </p:nvPr>
        </p:nvSpPr>
        <p:spPr>
          <a:xfrm>
            <a:off x="2673850" y="1101750"/>
            <a:ext cx="63588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highlight>
                  <a:schemeClr val="lt1"/>
                </a:highlight>
              </a:rPr>
              <a:t>And over in France…</a:t>
            </a:r>
            <a:r>
              <a:rPr lang="en" sz="1800" b="1" dirty="0">
                <a:highlight>
                  <a:schemeClr val="lt1"/>
                </a:highlight>
              </a:rPr>
              <a:t>Molière</a:t>
            </a:r>
            <a:r>
              <a:rPr lang="en" sz="1800" dirty="0">
                <a:highlight>
                  <a:schemeClr val="lt1"/>
                </a:highlight>
              </a:rPr>
              <a:t> was also mocking the upper classes. Unfortunately, his plays were not as well received. He made enemies, especially in the church.  </a:t>
            </a:r>
            <a:r>
              <a:rPr lang="en" sz="1800" dirty="0"/>
              <a:t>The Archbishop threatened he would excommunicate anyone who saw, performed, or even read </a:t>
            </a:r>
            <a:r>
              <a:rPr lang="en" sz="1800" i="1" dirty="0"/>
              <a:t>Tartuffe</a:t>
            </a:r>
            <a:r>
              <a:rPr lang="en" sz="1800" dirty="0"/>
              <a:t>. 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highlight>
                <a:schemeClr val="lt1"/>
              </a:highlight>
            </a:endParaRPr>
          </a:p>
        </p:txBody>
      </p:sp>
      <p:sp>
        <p:nvSpPr>
          <p:cNvPr id="266" name="Google Shape;266;p45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67" name="Google Shape;267;p45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3334975" y="2354250"/>
            <a:ext cx="52992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Ubuntu"/>
              <a:buChar char="●"/>
            </a:pPr>
            <a:r>
              <a:rPr lang="en" sz="1600" dirty="0">
                <a:solidFill>
                  <a:schemeClr val="dk1"/>
                </a:solidFill>
              </a:rPr>
              <a:t>The School for Husbands (1661)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Ubuntu"/>
              <a:buChar char="●"/>
            </a:pPr>
            <a:r>
              <a:rPr lang="en" sz="1600" dirty="0">
                <a:solidFill>
                  <a:schemeClr val="dk1"/>
                </a:solidFill>
              </a:rPr>
              <a:t>The School for Wives (1662)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Ubuntu"/>
              <a:buChar char="●"/>
            </a:pPr>
            <a:r>
              <a:rPr lang="en" sz="1600" dirty="0">
                <a:solidFill>
                  <a:schemeClr val="dk1"/>
                </a:solidFill>
              </a:rPr>
              <a:t>Tartuffe (1664)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Ubuntu"/>
              <a:buChar char="●"/>
            </a:pPr>
            <a:r>
              <a:rPr lang="en" sz="1600" dirty="0">
                <a:solidFill>
                  <a:schemeClr val="dk1"/>
                </a:solidFill>
              </a:rPr>
              <a:t>The Misanthrope (1666)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Ubuntu"/>
              <a:buChar char="●"/>
            </a:pPr>
            <a:r>
              <a:rPr lang="en" sz="1600" dirty="0">
                <a:solidFill>
                  <a:schemeClr val="dk1"/>
                </a:solidFill>
              </a:rPr>
              <a:t>The Miser (1668)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Ubuntu"/>
              <a:buChar char="●"/>
            </a:pPr>
            <a:r>
              <a:rPr lang="en" sz="1600" dirty="0">
                <a:solidFill>
                  <a:schemeClr val="dk1"/>
                </a:solidFill>
              </a:rPr>
              <a:t>The Bourgeois Gentleman (1670)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Ubuntu"/>
              <a:buChar char="●"/>
            </a:pPr>
            <a:r>
              <a:rPr lang="en" sz="1600" dirty="0">
                <a:solidFill>
                  <a:schemeClr val="dk1"/>
                </a:solidFill>
              </a:rPr>
              <a:t>The Learned Ladies (1672)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Ubuntu"/>
              <a:buChar char="●"/>
            </a:pPr>
            <a:r>
              <a:rPr lang="en" sz="1600" dirty="0">
                <a:solidFill>
                  <a:schemeClr val="dk1"/>
                </a:solidFill>
              </a:rPr>
              <a:t>The Imaginary Invalid (1673)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269" name="Google Shape;2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50" y="1142524"/>
            <a:ext cx="1903025" cy="24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5"/>
          <p:cNvSpPr txBox="1"/>
          <p:nvPr/>
        </p:nvSpPr>
        <p:spPr>
          <a:xfrm>
            <a:off x="543263" y="3573225"/>
            <a:ext cx="18228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highlight>
                  <a:schemeClr val="lt1"/>
                </a:highlight>
              </a:rPr>
              <a:t>Molière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BUT!</a:t>
            </a:r>
            <a:endParaRPr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style and characteristics of the Comedy of Manners is not limited to this time period</a:t>
            </a:r>
            <a:endParaRPr dirty="0"/>
          </a:p>
        </p:txBody>
      </p:sp>
      <p:sp>
        <p:nvSpPr>
          <p:cNvPr id="276" name="Google Shape;276;p4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>
            <a:spLocks noGrp="1"/>
          </p:cNvSpPr>
          <p:nvPr>
            <p:ph type="body" idx="1"/>
          </p:nvPr>
        </p:nvSpPr>
        <p:spPr>
          <a:xfrm>
            <a:off x="808275" y="1200150"/>
            <a:ext cx="3829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Richard Sheridan</a:t>
            </a: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highlight>
                  <a:schemeClr val="lt1"/>
                </a:highlight>
              </a:rPr>
              <a:t>The School for Scandal, 1777</a:t>
            </a: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</a:endParaRPr>
          </a:p>
        </p:txBody>
      </p:sp>
      <p:sp>
        <p:nvSpPr>
          <p:cNvPr id="282" name="Google Shape;282;p47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83" name="Google Shape;283;p47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84" name="Google Shape;284;p47"/>
          <p:cNvSpPr txBox="1"/>
          <p:nvPr/>
        </p:nvSpPr>
        <p:spPr>
          <a:xfrm>
            <a:off x="4570925" y="1241850"/>
            <a:ext cx="4215300" cy="3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Oscar Wilde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highlight>
                  <a:schemeClr val="lt1"/>
                </a:highlight>
              </a:rPr>
              <a:t>The Importance of Being Earnest, 1895</a:t>
            </a:r>
            <a:endParaRPr/>
          </a:p>
        </p:txBody>
      </p:sp>
      <p:pic>
        <p:nvPicPr>
          <p:cNvPr id="285" name="Google Shape;2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50" y="2238800"/>
            <a:ext cx="2288224" cy="27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851" y="2238800"/>
            <a:ext cx="1880499" cy="276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>
            <a:spLocks noGrp="1"/>
          </p:cNvSpPr>
          <p:nvPr>
            <p:ph type="body" idx="1"/>
          </p:nvPr>
        </p:nvSpPr>
        <p:spPr>
          <a:xfrm>
            <a:off x="808275" y="1200150"/>
            <a:ext cx="3829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</a:endParaRPr>
          </a:p>
        </p:txBody>
      </p:sp>
      <p:sp>
        <p:nvSpPr>
          <p:cNvPr id="292" name="Google Shape;292;p48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93" name="Google Shape;293;p48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94" name="Google Shape;294;p48"/>
          <p:cNvSpPr txBox="1"/>
          <p:nvPr/>
        </p:nvSpPr>
        <p:spPr>
          <a:xfrm>
            <a:off x="5318525" y="1241850"/>
            <a:ext cx="3467700" cy="3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We will be using </a:t>
            </a:r>
            <a:r>
              <a:rPr lang="en" sz="2800" i="1">
                <a:solidFill>
                  <a:schemeClr val="dk1"/>
                </a:solidFill>
              </a:rPr>
              <a:t>The Importance of Being Earnest </a:t>
            </a:r>
            <a:r>
              <a:rPr lang="en" sz="2800">
                <a:solidFill>
                  <a:schemeClr val="dk1"/>
                </a:solidFill>
              </a:rPr>
              <a:t>throughout this unit as an illustration of the comedy of manners. </a:t>
            </a:r>
            <a:endParaRPr sz="3000"/>
          </a:p>
        </p:txBody>
      </p:sp>
      <p:pic>
        <p:nvPicPr>
          <p:cNvPr id="295" name="Google Shape;29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1241850"/>
            <a:ext cx="5036550" cy="3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8"/>
          <p:cNvSpPr txBox="1"/>
          <p:nvPr/>
        </p:nvSpPr>
        <p:spPr>
          <a:xfrm>
            <a:off x="4263050" y="4295175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CHS Theatre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>
            <a:spLocks noGrp="1"/>
          </p:cNvSpPr>
          <p:nvPr>
            <p:ph type="ctrTitle"/>
          </p:nvPr>
        </p:nvSpPr>
        <p:spPr>
          <a:xfrm>
            <a:off x="0" y="243075"/>
            <a:ext cx="9144000" cy="1124700"/>
          </a:xfrm>
          <a:prstGeom prst="rect">
            <a:avLst/>
          </a:prstGeom>
          <a:solidFill>
            <a:srgbClr val="0348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6500" b="0">
              <a:solidFill>
                <a:srgbClr val="FFFFFF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302" name="Google Shape;3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0175"/>
            <a:ext cx="2313385" cy="34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9"/>
          <p:cNvSpPr txBox="1"/>
          <p:nvPr/>
        </p:nvSpPr>
        <p:spPr>
          <a:xfrm>
            <a:off x="414925" y="473820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04" name="Google Shape;304;p49"/>
          <p:cNvSpPr txBox="1">
            <a:spLocks noGrp="1"/>
          </p:cNvSpPr>
          <p:nvPr>
            <p:ph type="ctrTitle"/>
          </p:nvPr>
        </p:nvSpPr>
        <p:spPr>
          <a:xfrm>
            <a:off x="3072500" y="1759875"/>
            <a:ext cx="5639400" cy="31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Question: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Write down one 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modern example of 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comedy of manners. 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"/>
          <p:cNvSpPr txBox="1">
            <a:spLocks noGrp="1"/>
          </p:cNvSpPr>
          <p:nvPr>
            <p:ph type="ctrTitle"/>
          </p:nvPr>
        </p:nvSpPr>
        <p:spPr>
          <a:xfrm>
            <a:off x="0" y="243075"/>
            <a:ext cx="9144000" cy="1124700"/>
          </a:xfrm>
          <a:prstGeom prst="rect">
            <a:avLst/>
          </a:prstGeom>
          <a:solidFill>
            <a:srgbClr val="0348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6500" b="0">
              <a:solidFill>
                <a:srgbClr val="FFFFFF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310" name="Google Shape;310;p50"/>
          <p:cNvSpPr txBox="1"/>
          <p:nvPr/>
        </p:nvSpPr>
        <p:spPr>
          <a:xfrm>
            <a:off x="414925" y="473820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11" name="Google Shape;311;p50"/>
          <p:cNvSpPr txBox="1">
            <a:spLocks noGrp="1"/>
          </p:cNvSpPr>
          <p:nvPr>
            <p:ph type="ctrTitle"/>
          </p:nvPr>
        </p:nvSpPr>
        <p:spPr>
          <a:xfrm>
            <a:off x="3072500" y="1759875"/>
            <a:ext cx="5639400" cy="31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</a:rPr>
              <a:t>Reflect on this statement:</a:t>
            </a:r>
            <a:endParaRPr sz="3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Comedy of Manners plays act as a mirror. They take the characteristics of those in their audiences and reflect them back.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312" name="Google Shape;3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0175"/>
            <a:ext cx="2994748" cy="34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0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Playwrights also focus on the “codes” of this group and how that defines their </a:t>
            </a:r>
            <a:r>
              <a:rPr lang="en" dirty="0" smtClean="0"/>
              <a:t>behavior</a:t>
            </a:r>
            <a:r>
              <a:rPr lang="en" dirty="0"/>
              <a:t>.</a:t>
            </a:r>
            <a:endParaRPr dirty="0"/>
          </a:p>
        </p:txBody>
      </p:sp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000" y="1123675"/>
            <a:ext cx="2731368" cy="38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0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Playwrights also focus on the “codes” of this group and how that defines their behaviour.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741B47"/>
                </a:solidFill>
              </a:rPr>
              <a:t>We can’t do that! We wouldn’t say that! We must talk like this!</a:t>
            </a:r>
            <a:endParaRPr i="1">
              <a:solidFill>
                <a:srgbClr val="741B47"/>
              </a:solidFill>
            </a:endParaRPr>
          </a:p>
        </p:txBody>
      </p:sp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000" y="1123675"/>
            <a:ext cx="2731368" cy="38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0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Plays emphasize verbal comedy over physical comedy.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Extensive use of </a:t>
            </a:r>
            <a:r>
              <a:rPr lang="en" b="1" dirty="0">
                <a:solidFill>
                  <a:srgbClr val="741B47"/>
                </a:solidFill>
              </a:rPr>
              <a:t>wit</a:t>
            </a:r>
            <a:r>
              <a:rPr lang="en" dirty="0"/>
              <a:t> was key: quips, retorts, repartee, puns, innuendo, and satire.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Characters are clever or at the mercy of someone clever.</a:t>
            </a:r>
            <a:endParaRPr i="1" dirty="0">
              <a:solidFill>
                <a:srgbClr val="741B47"/>
              </a:solidFill>
            </a:endParaRPr>
          </a:p>
        </p:txBody>
      </p:sp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000" y="1123675"/>
            <a:ext cx="2731368" cy="38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0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0000"/>
                </a:solidFill>
              </a:rPr>
              <a:t>She Stoops To Conquer</a:t>
            </a:r>
            <a:endParaRPr sz="180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By Oliver Goldsmith 1771</a:t>
            </a: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0000"/>
                </a:solidFill>
              </a:rPr>
              <a:t>Mrs HARDCASTLE:</a:t>
            </a:r>
            <a:r>
              <a:rPr lang="en" sz="1800">
                <a:solidFill>
                  <a:srgbClr val="000000"/>
                </a:solidFill>
              </a:rPr>
              <a:t>  Indeed, Constance, you amaze me. Such a girl as you want jewels! It will be time enough for jewels, my dear, twenty years hence, when your beauty begins to want repairs.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0000"/>
                </a:solidFill>
              </a:rPr>
              <a:t>  </a:t>
            </a:r>
            <a:endParaRPr sz="18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MISS NEVILLE: But what will repair beauty at forty, will certainly improve it at twenty, madam.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cxnSp>
        <p:nvCxnSpPr>
          <p:cNvPr id="147" name="Google Shape;147;p30"/>
          <p:cNvCxnSpPr/>
          <p:nvPr/>
        </p:nvCxnSpPr>
        <p:spPr>
          <a:xfrm rot="10800000" flipH="1">
            <a:off x="1050300" y="2061350"/>
            <a:ext cx="4414200" cy="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000" y="1123675"/>
            <a:ext cx="2576066" cy="38674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736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Themes:</a:t>
            </a:r>
            <a:r>
              <a:rPr lang="en" dirty="0"/>
              <a:t> </a:t>
            </a:r>
            <a:endParaRPr dirty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Love and marriage, but </a:t>
            </a:r>
            <a:r>
              <a:rPr lang="en" b="1" dirty="0">
                <a:solidFill>
                  <a:srgbClr val="741B47"/>
                </a:solidFill>
              </a:rPr>
              <a:t>corrupt</a:t>
            </a:r>
            <a:r>
              <a:rPr lang="en" dirty="0"/>
              <a:t> versions: faithfulness not respected, adultery and immoral behavior encouraged.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700" y="1150700"/>
            <a:ext cx="2313385" cy="34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0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Other Themes:</a:t>
            </a:r>
            <a:r>
              <a:rPr lang="en" dirty="0"/>
              <a:t> </a:t>
            </a:r>
            <a:endParaRPr dirty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Money and materialism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Fashion and the artificial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Social standards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Rural vs urban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Moral weakness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Gossip and scandal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64" name="Google Shape;164;p32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700" y="1150700"/>
            <a:ext cx="2313385" cy="34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0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Plots:</a:t>
            </a:r>
            <a:r>
              <a:rPr lang="en" dirty="0"/>
              <a:t> </a:t>
            </a:r>
            <a:endParaRPr dirty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Often centred on a love story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Complicated with a lot of twists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Miscommunications 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Always a happy ending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dirty="0"/>
              <a:t>Real situations and locations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1" name="Google Shape;171;p33"/>
          <p:cNvSpPr txBox="1">
            <a:spLocks noGrp="1"/>
          </p:cNvSpPr>
          <p:nvPr>
            <p:ph type="title"/>
          </p:nvPr>
        </p:nvSpPr>
        <p:spPr>
          <a:xfrm>
            <a:off x="457200" y="-33125"/>
            <a:ext cx="8229600" cy="1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Kaushan Script"/>
                <a:ea typeface="Kaushan Script"/>
                <a:cs typeface="Kaushan Script"/>
                <a:sym typeface="Kaushan Script"/>
              </a:rPr>
              <a:t>The Comedy of Manners</a:t>
            </a:r>
            <a:endParaRPr sz="48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72" name="Google Shape;172;p33"/>
          <p:cNvSpPr txBox="1"/>
          <p:nvPr/>
        </p:nvSpPr>
        <p:spPr>
          <a:xfrm>
            <a:off x="7917575" y="4672950"/>
            <a:ext cx="86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Uark Theatre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700" y="1150700"/>
            <a:ext cx="2313385" cy="34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TA 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850</Words>
  <Application>Microsoft Office PowerPoint</Application>
  <PresentationFormat>On-screen Show (16:9)</PresentationFormat>
  <Paragraphs>131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Kaushan Script</vt:lpstr>
      <vt:lpstr>Bitter</vt:lpstr>
      <vt:lpstr>Ubuntu</vt:lpstr>
      <vt:lpstr>DTA </vt:lpstr>
      <vt:lpstr>The Comedy of Manners</vt:lpstr>
      <vt:lpstr>The Comedy of Manners</vt:lpstr>
      <vt:lpstr>The Comedy of Manners</vt:lpstr>
      <vt:lpstr>The Comedy of Manners</vt:lpstr>
      <vt:lpstr>The Comedy of Manners</vt:lpstr>
      <vt:lpstr>The Comedy of Manners</vt:lpstr>
      <vt:lpstr>The Comedy of Manners</vt:lpstr>
      <vt:lpstr>The Comedy of Manners</vt:lpstr>
      <vt:lpstr>The Comedy of Manners</vt:lpstr>
      <vt:lpstr>The Comedy of Manners</vt:lpstr>
      <vt:lpstr>The Comedy of Manners</vt:lpstr>
      <vt:lpstr>Background</vt:lpstr>
      <vt:lpstr>The Comedy of Manners</vt:lpstr>
      <vt:lpstr>The Comedy of Manners</vt:lpstr>
      <vt:lpstr>The Comedy of Manners</vt:lpstr>
      <vt:lpstr>The Comedy of Manners</vt:lpstr>
      <vt:lpstr>The Comedy of Manners</vt:lpstr>
      <vt:lpstr>Comedy of Manners Playwrights</vt:lpstr>
      <vt:lpstr>The Comedy of Manners</vt:lpstr>
      <vt:lpstr>The Comedy of Manners</vt:lpstr>
      <vt:lpstr>BUT! The style and characteristics of the Comedy of Manners is not limited to this time period</vt:lpstr>
      <vt:lpstr>The Comedy of Manners</vt:lpstr>
      <vt:lpstr>The Comedy of Manners</vt:lpstr>
      <vt:lpstr>The Comedy of Manners</vt:lpstr>
      <vt:lpstr>The Comedy of Manners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Comedy of Manners</dc:title>
  <dc:creator>Welk, Christine</dc:creator>
  <cp:lastModifiedBy>Welk, Christine</cp:lastModifiedBy>
  <cp:revision>6</cp:revision>
  <dcterms:modified xsi:type="dcterms:W3CDTF">2019-03-07T16:03:16Z</dcterms:modified>
</cp:coreProperties>
</file>