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67" r:id="rId6"/>
    <p:sldId id="259" r:id="rId7"/>
    <p:sldId id="268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ther author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0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2A43F-F442-42A7-BD7A-25BFBB58C753}" type="datetimeFigureOut">
              <a:rPr lang="en-US"/>
              <a:t>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3946E-7D47-4B6B-B3E8-146D1CB84C2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4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3946E-7D47-4B6B-B3E8-146D1CB84C26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94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3946E-7D47-4B6B-B3E8-146D1CB84C26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62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3946E-7D47-4B6B-B3E8-146D1CB84C26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73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3946E-7D47-4B6B-B3E8-146D1CB84C26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FD12DA-17F1-47FE-B473-0AE6A2C25C1E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DCBC5D-DC39-45FF-877C-069D18294CB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29535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HOT WORDS VOCABULARY </a:t>
            </a:r>
            <a:br>
              <a:rPr lang="en-US" sz="5400" b="1" dirty="0"/>
            </a:br>
            <a:r>
              <a:rPr lang="en-US" sz="5400" b="1" dirty="0"/>
              <a:t>9</a:t>
            </a:r>
            <a:r>
              <a:rPr lang="en-US" sz="5400" b="1" baseline="30000" dirty="0"/>
              <a:t>th</a:t>
            </a:r>
            <a:r>
              <a:rPr lang="en-US" sz="5400" b="1" dirty="0"/>
              <a:t> GRADE</a:t>
            </a:r>
            <a:br>
              <a:rPr lang="en-US" sz="5400" b="1" dirty="0"/>
            </a:br>
            <a:r>
              <a:rPr lang="en-US" sz="5400" b="1" dirty="0" smtClean="0"/>
              <a:t>LESSON 17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7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14088"/>
            <a:ext cx="9144000" cy="234391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9</a:t>
            </a:r>
            <a:r>
              <a:rPr lang="en-US" sz="4000" b="1" dirty="0" smtClean="0"/>
              <a:t>. </a:t>
            </a:r>
            <a:r>
              <a:rPr lang="en-US" sz="4000" b="1" i="1" u="sng" dirty="0">
                <a:solidFill>
                  <a:srgbClr val="FF0000"/>
                </a:solidFill>
              </a:rPr>
              <a:t>incongruous</a:t>
            </a:r>
            <a:r>
              <a:rPr lang="en-US" sz="4000" b="1" dirty="0"/>
              <a:t>  (adj.)  inappropriate; out of place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0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3100" dirty="0"/>
              <a:t> 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09800"/>
            <a:ext cx="8229600" cy="2331720"/>
          </a:xfrm>
        </p:spPr>
        <p:txBody>
          <a:bodyPr/>
          <a:lstStyle/>
          <a:p>
            <a:r>
              <a:rPr lang="en-US" dirty="0" smtClean="0"/>
              <a:t>Seeing a little boy in a room filled with baseball giants struck me as totally </a:t>
            </a:r>
            <a:r>
              <a:rPr lang="en-US" b="1" i="1" u="sng" dirty="0" smtClean="0">
                <a:solidFill>
                  <a:srgbClr val="FF0000"/>
                </a:solidFill>
              </a:rPr>
              <a:t>incongruous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65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962400"/>
            <a:ext cx="8229600" cy="2343912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>10</a:t>
            </a:r>
            <a:r>
              <a:rPr lang="en-US" sz="4000" b="1" dirty="0" smtClean="0"/>
              <a:t>. </a:t>
            </a:r>
            <a:r>
              <a:rPr lang="en-US" sz="3600" b="1" i="1" u="sng" dirty="0">
                <a:solidFill>
                  <a:srgbClr val="FF0000"/>
                </a:solidFill>
              </a:rPr>
              <a:t>incontrovertible</a:t>
            </a:r>
            <a:r>
              <a:rPr lang="en-US" sz="3600" b="1" dirty="0"/>
              <a:t>  (adj.)  not able to be disputed or denied</a:t>
            </a:r>
            <a:r>
              <a:rPr lang="en-US" sz="4000" b="1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 smtClean="0"/>
              <a:t> 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b="1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179320"/>
          </a:xfrm>
        </p:spPr>
        <p:txBody>
          <a:bodyPr/>
          <a:lstStyle/>
          <a:p>
            <a:r>
              <a:rPr lang="en-US" dirty="0" smtClean="0"/>
              <a:t>Ryan offered </a:t>
            </a:r>
            <a:r>
              <a:rPr lang="en-US" b="1" i="1" u="sng" dirty="0" smtClean="0">
                <a:solidFill>
                  <a:srgbClr val="FF0000"/>
                </a:solidFill>
              </a:rPr>
              <a:t>incontrovertible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evidence to show that his former partner was involved in a blackmail scheme.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1981200"/>
            <a:ext cx="8763000" cy="2496312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1</a:t>
            </a:r>
            <a:r>
              <a:rPr lang="en-US" sz="4000" dirty="0"/>
              <a:t>. </a:t>
            </a:r>
            <a:r>
              <a:rPr lang="en-US" sz="4000" b="1" i="1" u="sng" dirty="0">
                <a:solidFill>
                  <a:srgbClr val="FF0000"/>
                </a:solidFill>
              </a:rPr>
              <a:t>immutable</a:t>
            </a:r>
            <a:r>
              <a:rPr lang="en-US" sz="4000" b="1" dirty="0"/>
              <a:t>  (adj.)  never changing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87627" y="2286000"/>
            <a:ext cx="8229600" cy="1219200"/>
          </a:xfrm>
        </p:spPr>
        <p:txBody>
          <a:bodyPr/>
          <a:lstStyle/>
          <a:p>
            <a:r>
              <a:rPr lang="en-US" dirty="0" smtClean="0"/>
              <a:t>Princess Charlotte is an </a:t>
            </a:r>
            <a:r>
              <a:rPr lang="en-US" b="1" i="1" u="sng" dirty="0" smtClean="0">
                <a:solidFill>
                  <a:srgbClr val="FF0000"/>
                </a:solidFill>
              </a:rPr>
              <a:t>immutable</a:t>
            </a:r>
            <a:r>
              <a:rPr lang="en-US" dirty="0" smtClean="0"/>
              <a:t> hedonist, forever yachting and partying with the rich and famous.</a:t>
            </a:r>
            <a:endParaRPr lang="en-US" dirty="0"/>
          </a:p>
        </p:txBody>
      </p:sp>
      <p:sp>
        <p:nvSpPr>
          <p:cNvPr id="2" name="AutoShape 2" descr="Image result for autonomy carto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1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60000"/>
    </mc:Choice>
    <mc:Fallback xmlns="">
      <p:transition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5105400"/>
            <a:ext cx="8229600" cy="2343912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2. </a:t>
            </a:r>
            <a:r>
              <a:rPr lang="en-US" sz="4000" b="1" u="sng" dirty="0">
                <a:solidFill>
                  <a:srgbClr val="FF0000"/>
                </a:solidFill>
              </a:rPr>
              <a:t>heretic</a:t>
            </a:r>
            <a:r>
              <a:rPr lang="en-US" sz="4000" dirty="0"/>
              <a:t>  (n.)  a person who upholds religious doctrines contrary to the established beliefs of his or her church.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> 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2. </a:t>
            </a:r>
            <a:r>
              <a:rPr lang="en-US" sz="4000" b="1" i="1" u="sng" dirty="0" smtClean="0">
                <a:solidFill>
                  <a:srgbClr val="FF0000"/>
                </a:solidFill>
              </a:rPr>
              <a:t>impartial</a:t>
            </a:r>
            <a:r>
              <a:rPr lang="en-US" sz="4000" b="1" dirty="0" smtClean="0"/>
              <a:t>  </a:t>
            </a:r>
            <a:r>
              <a:rPr lang="en-US" sz="4000" b="1" dirty="0"/>
              <a:t>(adj.)  fair; showing no </a:t>
            </a:r>
            <a:r>
              <a:rPr lang="en-US" sz="4000" b="1" dirty="0" smtClean="0"/>
              <a:t>favoritism.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> 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25146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A baseball umpire has to be </a:t>
            </a:r>
            <a:r>
              <a:rPr lang="en-US" b="1" i="1" u="sng" dirty="0" smtClean="0">
                <a:solidFill>
                  <a:srgbClr val="FF0000"/>
                </a:solidFill>
              </a:rPr>
              <a:t>impartial</a:t>
            </a:r>
            <a:r>
              <a:rPr lang="en-US" dirty="0" smtClean="0"/>
              <a:t>, making sure his calls are fair to both teams.</a:t>
            </a:r>
            <a:endParaRPr lang="en-US" dirty="0"/>
          </a:p>
        </p:txBody>
      </p:sp>
      <p:sp>
        <p:nvSpPr>
          <p:cNvPr id="2" name="AutoShape 2" descr="data:image/jpeg;base64,/9j/4AAQSkZJRgABAQAAAQABAAD/2wBDAAMCAgMCAgMDAwMEAwMEBQgFBQQEBQoHBwYIDAoMDAsKCwsNDhIQDQ4RDgsLEBYQERMUFRUVDA8XGBYUGBIUFRT/2wBDAQMEBAUEBQkFBQkUDQsNFBQUFBQUFBQUFBQUFBQUFBQUFBQUFBQUFBQUFBQUFBQUFBQUFBQUFBQUFBQUFBQUFBT/wAARCAC5AR4DASIAAhEBAxEB/8QAHgAAAAcBAQEBAAAAAAAAAAAAAwQFBgcICQIBAAr/xABPEAABAwMCAwQGBwQFCAkFAAABAgMEAAURBiEHEjEIE0FRFCIyYXGBIzNCkZKhsRVScsEJJFNi0TQ1NnN0dYLCFhc3Q6Kys8PwOHa00vH/xAAbAQACAwEBAQAAAAAAAAAAAAADBAABAgUGB//EAC0RAAICAQQBAwMEAgMBAAAAAAABAgMRBBIhMUEFE1EyYXEigZGxFMFCofHw/9oADAMBAAIRAxEAPwCysyc937v0zntH7R86K+nPf2rn4jXU0f1pz+I/rRVXU0tksFVOez9a5+I1w5MeVj6Zz8RoNXWuVVZR6uU9y/XL/EaCMl7+1c/Ea9X7NAmoQ69Ke/tl/iNcma8D9c5+I1xXBG9Qh2uW8o571f4jXJkvY+tX+I1weteHpUIcLkvZ+tX+I0Xckvb/AEq/xGu19aAc8as0jn0l7+1X+I0GZL2frV/iNfUEuoiz1yS7/ar/ABGiypDv9qv8RrsnIos51qFPg8VId5vrV/iNAuyHd/pV/iNeH2qCc8aszk4ckO/2q/xGijkh3H1i/wARoRyi53qGWwJ2Q7v9Iv8AEaLLkO5+sX+I0M91NFz41RDxch3lP0i/xGi7j7u/0i/xGhFbnBpKvl3YskB+XIUEttpyahAd+U6lG7yk/FRoraJRMpfK+onfoo1Xe98StSa2uTzdjbdLCVEJ7lJOaap1Hr3SlwE1xqYlps5Wh7OCM71MrrIX2rMbsMtJrVx1VjlFS1Z7tXUnyqjutsi9vbn2jVvrNrNjXXD5c1I5Xe6VzpPgcVUnXsZSLy8sjAKjT/UUc9/UN1pwp3z+dCpcLqhvQAGE16k8hyKy0bD+/nQnfuIRgE4ou04XKOx2gWyVUuXy+wuyo56mjyXCkdTREJw5kdKGKsgVnBMBnvSrxNdIKc+sfzoq2TzUYIG21UUbATN5Dh/vH9aKnrRqZ9e7/Ef1oqetYGjlXWuVV0rrXCzjFQhyv2aCrtRyKCK+U71CHykkJzQWcjJ2FJGsNa2rRFr9NukgoSslDLDQ5nXl/uoT4/yqAOIfaU1RZ4SZ0GFCsduUrlQqS0uTIX8tkpP31uMXLlFosoogHeuVZFUlf7RHEm7Ieftup0Lbj+s6ldsQhGP+IZIpf0J23psS4MwdeWZr0VR5DdLUCCkeClNHOR58pB91W4PBMFtFkfOgHPGi1ov8DUlpi3S1S2bhbpKO8Zkx1cyFp+P8vCjDh2zWCJgK9qDXXSlZoNasCoaAlHai6zk0KtfhiglVZhgCjg0A4qhl7UAsZGahWAByi560M4qgVbb1GUwF4ZJosoYzRlw5oss4NUQLudDUJ8cLlInTYVkadU2mU4Er5fLxqblJyDUFcTOQ8SbMVj1Q4knNYm9sWxjTxU7EmWE4JaS0ro20RohQyZakAkuY5ifnSLx3/ZLdvf5O5Tt0299Oli0WSVGjTkIImNN7Kzt0qDeK0e3zrJcLg9NCXG1FPKScfCvMxxZJNv8A9PfSi64tJETcKdUhi63S0pV/V3QooHxpncTIiC84vBBycUBo5xMG/tvtL2KiOYUo6/SZPeq8N8V69SexI+cXxxbki7mPQ9BQjTSnV+qMgV44MZHvpX0yylx8pWM5FNJbuBVvassJIUpj7BHxFDulwN83SnPOs7XIVADakSUUujukjBG1BnW4PBVc96yEEryN6958HajCrS622Fbn5UWU0prHMKxta7CbkG2kjAPjXRWc0C0+MbjFc+kFSjhNDKNipivp3P4j+tFSRmjEz69z+I/rRWhDjPlKGaDcUNq6V1oNw7VZRwt1IFIuodSQtMWOdd7k8mPBhNKeecV4JHl7z0HxpSeVgHcVVvtr8RRabZadLNKBElwTJaM+2hHsJx5cxz8qhqKy8DOTxAuHEzVUzUFyfMOEykrT3m6IkcDIAH7xG+Pfv5U1FQb/AMeL0uHpLTVwv8dlWEvuulLaE9OYgYA++kfh7Y5/ES8W3SUJ1TbtzeQiQtI2CSoZ6f8Azati+EvC3T/DPScCzWiEzHjRm0pKkoAU4rG6lHxNDs1G2Xtw7OrXpk475dGYvErg9q7Rmk7ROesCSqHFDD0cEknGcLHXfcg/Cq+yGG724OZlDC1Lw6lRIKSf72Mfea3H1jYrXdY7zUuK0+yQRyOJB2xWc3ar4EsWWXJuWmoRbjOAmRGQCUqx5UCnWKM/bsC26PMPcrIm4FcQZ/AjWMW1XV4nR19UAVqOURnSQA6P3d9lAbEHPhV3XHATscgjII6H4VnRrh5iZwqtLyneZyHJVHU2oYXyeRHmP51azsucTnuIXDZpqbIL9xtBTEccV7S28eoo+/AI9+BXRmueDjOPkmYqFBrUDX2R50GojJoZANexoMqBoR00Xz1qFAbhzQKlDBFCLO9AL36b1CmAOUCsjFDOUXX5eNQy0BqORRZzrRgn1aBVjNUUE5k1iA0XJDqWkeajiq6cUbozd9UIkwHw4phIUkpIIzST2kOI89d6FmiOqZZSMqIOM0q9jDgwvi7qy4vXFazbIbfXmOVLNF9l2Rwjddire4mzhbxMgaj0UW5bnc3BhHIvbGTUAcer+43Yno8YKDLzvtnbxqzOnuBUPRnEe6RX5jEWzJX3iUuL9ZQ8RVXe1xxBtN/1t+w7E2hVstnqreaA5VuDwGPAVz6dG4yy+kz0V+u3VKKfLRE8CQ5bGomFesXOpNO+9vJnRMg8yigVFku5OzA3y5TyHO9HrbqV5hzu1krSdthXQ2vbz2edtalJNHDjZDziSPtGlSwEtSCo7Ck2W9iRnGyhzUftUoLcxjFMQctywIWcpocsqZ3jSgnrTdIV35UNzmldSgEK3FJ5SkOZyKLfzJAKeIsMCe57K0jFFZSgsbgCjK0oxnmH30TkqSRsQfhWXBqLybi9zCakHl26V8l5KTgbmhFD6I0TT7ZpZrDwMR5NlZn17n8R/WitDyz9O5/Ef1otmlxo5X7VBudK9c9qgnMlO1QgTkKQgKUtXIhIJKj0SPM1mXx810viJxYvVyQsrituliMPANo9VJHzyfnV5+0rqtejeEV3lsuluTJKYrZHXKuoH3VnppXSN11nqe1WCAjvLnc5SWWmz9pSj1PkOpq+EnJ+BiqLfRbrsBWeNYbjeOIV7tdwl2uIAw1JishwNEj1llOeYgDyHjWjmh+K+jOIEBT2m75GuSWtnEN5C2z5KSd0/OquM9iO4WHSllhWXVlxhIisq9Liwld2l54jZQUN9j4dDipL7PnAm78P0CXqG4Im3Ba1pMgR0tOKbyTyqIJ5gMDGST765DmpZsXb/J6LY1iD6RKmqtR2a2sLVPukWCkDPNIdCB+ZqAOIeq9I3q2zmYt/t097uiQhl9Kj08N9z7hTb438GLxxFul3vCREltsO9zDbmqUW20JSTzFI6qUocvkOtQHZdN8R1TRp+TpaHEgPkAuQ0Ax0jO/rEA58c0r7ULYe5JpP8jkZzqkoKLa/BVPiRNLd6u9uQSI6pS1hJ8CfH8ql3sH3VbOr9RWxSjySIKXy2T4trAz9yzUV8erYNPcRJkReAsK7tXKduYeNPnsczhA4vsoIx6TDfYKs9TgKx+VejradSkvg8pqVtslF/JfKuK5BJHWvs1Qmjl2i/nQjp9agXdqhrIGs4NIOo9VwNMsc8l5DeQSEk7mlmS6llla1HAAJzUWWHh1/1x6uekyZKkwIyigICupFAuujStzGdPp5ameyJ9B49afl3Mw3HgyskJSVHrT/AGpbUxpDzSgtKhkEU2dedlbTbUZT6OZt5AJS4lW4NNzhZcnoj0uySHi8YquVClHJxQqdTC5uK7GdVoLNNFTk00SSs5HTFF1DOaEUTjegubAI86cOUUw7RsL0XXKnD9tO1Wh7F5ueg+C1+1CiOEtELeScbqwPGoE7TVpMrVluS2nd8hAOPMgVfHhfpCNpLgJbrStKVh5kIXkYByBTkJquqVj6SJCDtsVa8szo4ocYb/rzU8ydcZ7zZcJCIyFlACfkd6YUh+E4n10J5yN87k1ovq7s16CvFtMiTBDUkIJDjQwc1n5xGt1u0xqy4W6MVLZadKUFQyaR0+pjqVlcM6mq0k9I+eUMy4qQ26QhPKk7Yos0nu8Gu5gcJU4UEJI25xigGncoAPhTyOY0Kji+/CT5DFDQ1dwc0mxnfpMZ2o445yjNQBJcix6cO7ojJuPKcBO5os06XVpT+8QBUsXbhcm2xYbrzakOOspcAI2ORS857JJNhqaPcTkl0RW3KfcVyqSQPE0O42UJ5grINOWVCaiLSO7Gc+KaHv8AaI6rah6MkAlOVVre5MP7aSwNVqUHE8nNk15GZ51KpHS4pm6cmduWlbdKspJ38qprAnKOHwbDzFnv3P4j+tABRxQsz69z+I/rRbvMbYoAc+cV61BqVtXq15NeIOVDIyPGoQqH26dXrQ5p/Tsd0cjJVMkJxvzkYT+RP31EXZAVy8dtK3F/Lno11SkLJyMltwY/MV12ttQSrhxUvjbiUhuNJMVAJyQkJSc+4nIx7hSPwr1JH0BHtV127+LNZmO425uVwEj5JB++tbd1bj8pjMHslF/GDYWfxst1gjxIyG1SrpK9WNCbRzOOH3Dy99eXjilE0wp17VCJduT6N3vfqa+gyR7CV9MjyNIlqtFh19YfTbc8qOZ0PvIN0hr5HWA4ApK0KHv38q5tGnZdx0eLbcdY3Bye22Gpn7TjsSGnVj2lhBwRnBI+IrzlSut4z14PaOFX1Jfnt/0Mvg/x1sV9v8puMqRLgOJU6tx5opDRC8Y3G+etPfi7rW3WewvSYiWkjlPQDJyPCoNusPV6NRwNP6GvFnkQlO/16dMtaWUsIzvyhKjzKIyBmm92kH4mn1N2+HNPcRWueSpRwkKxk/DFKSU4L2uMP9x5xhGfuzXKX4/sz/7QMtu78RZ7yjzLceyMK3Hic0r8CJK7Dxm0gVq5A9NS2snyU2Rj86jZb51XrJ+aMn06WogHwbzgflUiaTAe436ZjNnb9rMkY8MEf4V7CuHt1KDPn91iutlNfJos0oFJz4bCvOc+dcBXrHHSvtwnOKyJo8cJ60ApWc5oVas7eNAOA+FQ0N/XE8QdPSjnCigikvhFZJbWmOa3SjHfdUVlY38aJcWXFqsy0I2yB0+NDcB9Tj9iqiuqDTrZKQSetcL1CclNY8HqPSIRak5eRd4jXm7QLS3EEkOSSMKWU9arlw21BJY4pTGpawoukgY2wc1KHGzWKrDMdddkIVhvKeVeagXhTN/bWrW7m656zrxPOfjWtEsPc1+5r1Pa4qCfPwW2CsIx44zQDrqW0gqUEHzNI+qNZW7StpXNlOjukIzkb+FVW4o9puXe1mLY1FhkEjvU+IruqLkeT6Hj2ktXW2FLtzrK0OzY7yF8oOehq5PCzihaeLnCGAYjyWZTTQBHNulQHiKyUuV2nX6Up6S6uS8o5JO9PbhVxPvPDu5JTAlONR31BK2grbr1piWfalBeQlGI3Rm/DNHVq1AXnWH32n4SDjn8cVWribwotOpOIsNYCWkr3eIOyjmpNg6+ua9LtTfSFOIfbCiTUX6i1S7JmBTKSqUVbKB3G9eTrVsJNx76Pc3SqnHbPnyRj2obdZtPyLbb7eG0yQjLhb6YxUBRXSSrPSrbcQuCjT+jn9U6idUxhs90pwYKz4VVV+1us5S2nmHmK9Ho01SsnkdfKMr5OJ8w7yujB2pRJCveKRQhbSsLGDmldkjlBzmnDmMMRSsPNd2krcKxyJAySc9K0QgcMH+InDrTDk1lMSYy0kqJTvy48az1hSxDlsPpIC2nErGfMGtWuEuoY970La5Dq0guRk/I4rgepTknBx+56L0VQl7kZdcFS+O/CJjSDRkQl980BheN8Gq7y5q2mlIKvV8q0/vfDGBqPTd2jSj3q5QJCiM8vwqkXE7sqaltsh9VszMZBPIhpPrEe+q0epSioWPkZ9S0j3udK4K592lVyKhuCDSglRT7NCz9MXDTM9yNc46o0pO3IvrigkJwfOuw3k8nN8mw0xY79z+I/rRNShmjEwjv3N/tH9aKnrS2RjB8d9647zGcda+WvBx4YzSro7Rd213NcZt6EojtfXSXiQ23noNtyfcK0lkyVf7WPCCzatsz+pVR0RLpEjHM1s4DikkFKXQOoIykE9Djzptf0fvZ0snHLiNdXNWwG7tpSxW8rfgOKUEPyXsoaSopII5Uhatj1ArRaL2cNOvw/R9QrcvjDoxIiLARHdGQeUgblO3Qnen3pbQOmNDPXFemtPW2wftFaHJYt0ZLAeUhPKgqCQBkAkUaMWb38YIk0TwAf4AB6JpedKvOh+Yrj2qc5zybSCcqQ26frWs9Eq9ZPgSKcc+bpG5IWZndPSQOXCh6w92KlpZB2Iyk7YqBeOfZytnEdtx7mlQZRPMiTb3lMuJPxT/Ogy0cb5NxeJffpjdOvlp8b8uP27RFHEzifp7RYdTALSFn/u0AAeO/xrOLtM9oO46zvc6xwcsxSQmTIGynR15R5Dz86s7qvsha7sGqf2XAlf8ASJb7KpDSpD3I6lHMR6+duoPj4VUTUHCec9xOvmm72yuz3uNOMd0OYV3C9sZwcEYIOxpXTaCVNrdkH9n4/Y6Gr9QV1a9qfffz+40eF0dDl8YzghCh18PKpG4Nw0y+0naI7m/dTHHE/wDClRH6CmdbNG3rh/rp61XKGtLqFhXfIBLa28+qtJx0OKkC2OTNC8S4WsLRbxdvRwp6REQr11oI5XAjzVynI+BrqWJp4ZxoYayi9yVA4xXq3UtNqWo7AZ3plaN4vaP1tBak26+RULcAzDkrDT7ZO3KpCt8522zTh1M96LY5i845UHf34oAJIhDif2gpNqursCyoS6tsYW4egNRDdO0Hq4OYU8hj4g704uH+j3uIWsno7aO8Dj5UtR6cuae/ay4GwtJaOttxt7CW3WnAlzkzuDtUlZXCca32w9enssrlb4QydEa8verI7zlyfDzYVgAA46VPPBGzMT7ZLCkeuSd+mKr1w+QmyW1mO6nkUsA4NWz4N2YQbL6SRypXlRzXmtRapXSPWaGnZVEr72k9GiM+2lK1l1wkbnO1QndbgnQltYWhSm3CBjl86sx2hbmxL1G3ggoa8c1UrW8xepbqmGy2pwpUUpSnck5xTWhza1Dwhb1HFf6vLJT0LdLhxA0lLaecElhaVFIX1G1QVF4bXe9apftEGMshtwpUspOAPjU6aD0DqzhLbI9yCEuMSljLCgTjPuqeLXDt8SIm4mI2w8tPO4QAN67sbY4xDlI8zbXOMt01jJWnVfD218J9GpXJT31zfAI8cE7YqKbbZ1ygHljl3J2p9cbtXq1drQxWV80aMdsbjINIjIU0yMbUxBPHIFvJLHCe6XTWV4t2mXZBatwHrrSfWSkVbPgFwR0i9q6bJuFwM5iD67SXsYUR1z8KiXsPaHjuft/V11Qn0Vlv0dnmGc+Z/SjnFHifF4ewL1GiJWi5TAosKSccmehNdCjQU2Uzumvp/sZjdYoN7hidtHi2jXeupGnrQe40/aFlpKW8BLrg6nbqBVc4UJJPsgijDy3Z76lLUVKUeZazvknqaMxSlCFpb3I8aW7FMiNe4MZLWSAF+4UgNAJXgEY8M0uXlhJQoqUCc+Bpy6O7P2otcaNjaqjvx4NoemuwmVOgqW6tpKSsgD7I50j458qqSSKyMZQ5SCoYqz/CrtRW/TlvtlruKXW2WQEEtgn3VH6uz5cSw229cW9hgqQ3/iaU7FwLZtc1mS5OcedZUFpBbATkHIz91J36eNySYejVS08t0DUnhPpRzWNhjXd9C2YUlAW2hWyikjqaR+05xI0j2d+Hj1wdjsu3R8d3EjYBW64QcfLzNPnhrxDjw+CdrvtyQIiGIiVOJx4JSNxWS3at49TeP3E6RNJU1aIZLEOOT7KQTlR95qU6auj6VyGv1lup+t8fBFWudXXPW+ppV5uLiVSH1E8iBhKAT0FIAlKBo+phIT0ok8yl1exA+NMtJsSwmbDzPr3f4j+tFSvBxRiYfp3f4j+tFFrAFc1BmGbbBevV3h2+OkqfkupaRjzPifcBk/KrWWKwxNKWiLboLYRGZwnmxutR6qV5k1BnAS1G4a6VMIBbgR1L3/eV6o/nVg3jyAhW4FMQ4Ms7c8Nsk1xnJ5gcjpiisW4syGm3ecNheeRLhAUflXj74jPg9W1gZ+PhRVFrjBncuw73mPKvkqS9lJOcnGB500uJl6XY9Hzn21ci1ANpUnqCTjam3b77IMABbiwl1vlV3aiFcpGDg+B99Hrpdkd2QcrVCW3BxYr7btU641XLLAkxIshq3sPZwlfcpysg7bd4pXTyrNjtl6ed072r9S6gRFcctV2VHlrKRsoFtKVLSfcpJB+Fag6ejxY0KO1CYbTDH0YbUgZwNj8fj41Gvau4R23WOkoN4jw2xItDh75SUgFTC9lA/A8p++taubqrzHuP+uy9FGM7lGfUuP56Ks3/AEVb9aTNIXSbDN2tsy2IZVJSCFtKQo8o5x5jG3uNQ/xj7ONw0ZPdutkmlEEgupaWDv5pGPHPgOoNWR0ow7oK26e0+iP6VHk3UupSFcxajlHQ/ugqO3wqedT8OY89TDUhhElcd1D6OcbHqQSPEgU1H29VTGbXLAT36W+UE8pPBSLQHA6Nb34Nzutoah3ZrlecCQfV8RzAjY+NSDxAkGPpKcc59Q5PnVjrlphLN2jSHmRh1IQeZOQQk9D8qZnETgVNvKnWrRyvxn3VERdkrSkYPq59ob4rn3aZ1Jzjyhiu73ZKMuGyDuyzoY2m2OXiQzyuvlS0lQwQM7Uh9sHX6VWuPajhXO4CRnwFTLqC7wuGmm1sO5YMdvlUhQ5VA46YrPvi9xKOudTyHuYhptRCBnwrzWmhPVaj3Z9HrNROGk0yqj3gdVhvDGo7zDaa5UqHq8oq61rukKw6EZSpSErS1hWTjG1ZjwNQP2mUmRFdKHkbg5qyOk9QzbhpSA5fLqC5K9lpKtgPDNVq/T3CW+D4/wCwug1ysi4SXKEPjtxCt0iUpuItLkgE82DTZ7OkG13bVqptz5C62vKEL3zTw15wotN9sD8+3LH7QZT6/Kdl1Amj7q/pnXUArUppCXglzG3q5pvTVQWnlGp8iWrst/yYyuXBf3iO0y9prnQByNYUnFRpfrq9I0DIdYJLiWiMg+NPXU1xTd9JtuMHKFtAj8NRjbJqFaPuSHVYSkKG5pfQzblKLCeqQWyM0VNtxcfvD7juSe8Vknx3pzPFWENtDmWo4SPM1w5DbiSJSwB6zhI+dOThhbUag4jafhr3QuY2VD3A5r066R5ku/YLS1wc7PVjhy1Jakykh57Ixknc5/KqU8VdYu601XLk8wLIPI2E9MCrM9t/XaGBabHHc5W2mCSE/dVOYX9aWpR8DXVtt20R08eu3+S972KJ7IeRBt6yQASkjNFLVJSiJ3inMFYzjzojqKUVvpYBwnI6Uagx1Nxm0pTzbeNc/JgIXYqkJUrl7tHu8aunwPt4h9lfQbZTkyZlylgn+9IKP/bqlt3HcNq5lb4zgVfXh7bjb+zxwrjEAFVlTJI/1rzjmf8AxCsSMS6EiZDpJkslkEhNOyTHpClxsuJ32KwNz76GAySt2yOKaeEvZ407pOC4lF2u8JpvH2kI5AVn+XzrNOK3yNg/aVuamLta8VV8VuMk1xt3nt1qSmDFSD6oSgAKI+JB+6obcdCFED5VsYXWAV32KTVe2aMh0qJB6UmS3ihzYGqyaSNjJhPfOb49Y/rRJe+d81VW69tDUUhxwx9NWtkKJwVuOLI/MU3p/a+1khpSlIssNHmWSoj5cxpRUz+De9GnfZ+iiHpu73IN94t6QGwAPWwhPT71GnrN1s1HBQ5DeSTtnlJA+OOlQl2BOJD3FHs9M3qS8h6f+2JkeSWmQ0jKSnlAA8OUjerIKZbQdkDPjtTENsF+pZBS3S+l4Ga7bLTrRoOKQtEpoEJW24ULQPNNN+avVmkXAl1xWpbMDjmbSBKYHmQNlge7B+NP+daG3VpfZCWpCDlKx+lBOtlTZKSEqx+dORtXHlfDFZVvz39hi6rubGs7BBgocylcxkPp8cBY5hjwpbhRbZKvUu029gutwcIffK9m1kez/Fjwps6T4fzhfr/IcmqjR1z+/aCBzK3Skq5MjAHNkjrUl2iywrFBRGgMJZaBKzjdS1E5KlE7qUTuSa1dOFXEH/8AMuuM7OZIAjxIbbJQ2tPI0rkO/Qjzoeda490t0iKpCH2321NrbWcJWkjBH3GjCoweJKupOTt40UCfRlr5Ty8ppRN2eQ2NjzgYVu4WWQ3eO67GK3I7iClbqskJSlQSn5E0qaoujcHXFognH9aZUMD3Ecv86Kah1Ut24vNRMFyMypxS84wR4UhXTvdQ8QbPLbUpaIEHnK+XBWA51x8CKfjncm+hV+R+6ksLE+yOndpxkd82v3p3x8xmmrJ1XarNYHL6FplFKEoSlr1lOKJ9VA95OBUjtBm6QygHmQtHKQPIjFVa0PcVzr9adJPt8osl1kOzAftKZJDY+8g/Kqre7Kfgkltwz7tJcAL7xv4P3Z4Kjx9b8iH4LbfqNtnmHMytfikpJGT0ODWRnEXQepuGOoZFj1PZ5ljvDO6o0xspKh+8hXRaT4KSSK/QJBKpEVSirLpyQTUccX+A+kePWmndPaqtZktpXzxZrWEyYLniWl42B/dOxzuKDOtNtpDMbHhJswvsVmducN+W7JQ0hk45F7FVTHwi1nYbsGbTfUpZU0MNvKVgCrU8Q/6NbTmmrLLutsu1wutsg7ygkYfZSNyopHtgDc8v3VEiuzdwoZhpfVqh7JHqqK8EbUtZR7kdrY5RqXTPfFZANS660/Y4TsGzTm3X/YI5sk/KoC4ixmo78d8jlecPOT+dS47wY4X2m6sSm9Wuud0sLwtWQceFInEbSOi9R3RL0bUb6kBOA00nIHh5UpDTRqecjt2teo5awD6O7QTELSzdrnNOLW2ggLHjTSufER24Q5MJglDDiskHFNa96Ri2h3khzXJLZ6FxPKfzoW0aFv8AcmwuBbZMxKjhJZQVAmrr01MJucVyCs1VtsFXJ8Dw4f8AC+7cR3UqaSqNbEK+mluDCduoqeNCdnOLpHVEK9w7sJjLWFJQNznHnRrhDZ9Qjg9K0zcrRMtkxa1J77uiDynx+NOy13ZjQdjjW+0w5V0XGcS24p9CkkKV479aS93Uy1TTWIrKXx+cnQlTpIaRS3Zlxnnn+BhcfuFcO+3525XO+SEurQD3IZ2SnwAqtc+C3Y5j8dDneNoJCVEYJHhWm0zh9P1roRvUsyxMOMlxMZTRX6wHiqqCcXuCGtmNcXpNssynoAfPdci/s12YuTbycKWEiDJC/TbyCTkAjAp1rkmPGSEdcdfKirnCzWFsfU6/p6cCnckN836UUnWvUTbZK7PObQOqiyrA/KtZKEW8PFYdJcCl4O48K0z/AGULPobQtr3PoenLezuPHuEE/mTWYxjLdcDK0FLjiw3hQwck4/nWseuoCYd0aiAZTFisxx7ghtKf5Vlg5dEcS2SOlNHWEj9lWG5TM8pYjuO58sJJqQJkcVHvFmN3vD3UiEkNlUB0BZ8Nv/n31jyC8lKGJJkhchZJccUVEnxyc0XccK3PhXbYDbSUDwSBtQOMKJogZBxOSgCib7XMvfFDJfGMZxRdxairbJrARClcLy7zqAWofA0jPS3H8layce+h5x5nDjei3c5HlRQZqB/RA6temcOeIGnXJHO3b7rHmR2SN0B5shZ+ZaFaDgknrWPn9FvxJb0V2g5enJLgai6pt6o7ZUrAMlk942PiU94BWvjTgBOT4ViUcrJlSwwdZwkmi76mkBRJHPj2a7kqWWCGThxWwPl76SnbH6OA4XVLfO6lqPU+6hQim/1PBuUvhDYOrJlovDkdMYznJLyGGI4WGwFEHcqPwNOaIdQvrzIYtsdP7iHFuK+/AFNbUdvW3fLHIxypVOaKleRCtj9xNSR1UVY2NNajEUmkuQVWZZTYXStxCQXkhKumEnIpLuL/ACd4RsVDalOZIQ3tkAe+mperkku8qTzDPQVmmOf1F2S8DWVZgmZIWCSHG1JUSd8E5P6UpaUtTiNcSnVpHdJiKQgp6H1knb5UXffnJUXG7e48gdO6OT91HtN3VLlw7xbElh+O0pZS80U+p479P/5TjztaF1jcmOVt02t5AR7IPQ1W7VoTYO0Xe1xxyMywxKJ8yttIV+aanyVc0S3lqRsk7gmq6dpl57T3oep44f7tp1LMp6O0XC01y+2oAZ5QQN+gzVQWJZZJdYRYy13eNDtoeefQhKRklSqHhXyLcnllvvEJUME4wFe8VXnhZe7jrhccmO5KjBIUmW3u0D/eGeoqcZN9sembYpibdo0NwD6RWeZwjxwPA0SUUjCk2OG2vodluRYQ5o+Od9747Y9/vqFNd8M9FvXuei2afXdJSF95IZgRUONs565O2D7hk+6pJgXV+/aWQ1ZI3oMedltuRzHvUM/adP8AeIzyjzPupVt2n7Vpm3ogwYKI0VA2SCSs+alk7qPiSd6Dtjn9f8Gt0n9JU286Y4YQ7g7EnRIcOU3grafjhJRnpkEUVg2zhap8IiyrKXOgHqpP3VP2veHem9TsmfcrWiYhJUlSwfWT8+oH5VFK+yXwwnSUTGLTIjPE84W3JV1+FJTr9tv4HozU11hidceDXDzU7PNJi211RHtgpB/KisLs96XtrRFpmLiJH2YzycCnpcezZYJcPuGLtNiYG2MKx86bjnZVdZhuMQtYPtlacBbqSCPuoEHL/kg01HH6WFf+pK490sw9X3RnfxWhQH3igLVwk1Rp6cmYLsdQNk7MS2kpwfPIpGgdmDidpuUp218QWJTRJPdyVOD/ABpcY4e8a7eHFJvESSE45EtP/fsoUTdLdjwYSW3PkeRjaxd0xNYTbI8eS4o92n0ghsHwPLioNuHDjjLcnHue7WKDzKO6Y6lKx4eNTatXFC1Kw5anJgU2lOWloPKrxPWowveqeP1pu0kt6QVOhBZ7spjhR5fDoqi+eAeXgYx4F8VnErbf1tCShQwQiID+pos52WtazoympmtnVNqG4bjIANOSf2gOLFk/zlwzcXy+0fRnQPvANBR+2VMiAJu/D2VHP2uRxaMfDmTU4M5YyrZ2Coj1+gSZt9lSFolNOKPKBnCwcflVgNfN+k6jnuDdKnFEH5mkLh32rtP6311YrCzpy4RZM+UhlDi3UlKFdcnxwMU5tSt882QvOQVqx99ZbK/JHk9go64pIToNniMmbYHpBjIlRXQVgZPsnYe/OKcd0QMmlvhFGir1g9IlOoYaYiLVlZ9okgYHyJNUms8mMZK5T+wW0Obub1ISRsOZANIjnYXuTOe7vqR5d43V5XNf6CfdU2nV1qQ6DylDjwSQR4b10i8aYmH+r6mtDx8ky0f40Xhk3SKBTew/qdIJYuUR338hH86Q3exBxAW6Q0/AUnwJURWkrUGNLH0E+JI/1byVfoaN2/TjynVYKT6v2d6rBe+Rig+39JXyWuZBPUggfKjlziGLKcbPVJxQLCc8w8SMVZsG03qeRofVll1DD5vS7VNZmt8hwcoWCR8xkfOv0AcOdaW7X2ibHqO1PJkW26w25UdxJzlCkggH3joR5g1+fKY0ltHOrf3VqR/RdcWLde+CzmjW3Xjd9PynFyGHcqAZecKm1oP7vVOPAg+dbis5QOfCyXrQ+vmwE7Dxr6U730ZYTsrz8q+ipCijf1SMkmgZ04rWY8Brv3lDBX9hI8yaA4rdwjSb28sQr22ufZloSP6yypLrZ8eZKgf5UqIvncwUuPHu1JA5kqPQ0C8FafjOPyiFLCSUJSfGoA1Tx4sNp1Su23O6NBmakLS40eZCFg4UCRn3U/CKtX2QtKTgyX73rKM16pdSFHxJ2pryWZV9Ue4ubDST4sr5lCmJK0ovVjol2fU9ouTTg9VKZYQsDy5c0QmcM9Y2tsqjNFYG/M0rI+8UxsS4BbmyUYmgJhSHHdST0+5C6dTOho7VrfiemyJLzqCy446+VHlI3GPCqv3KdxIsrawmNL2B5VpWcU0NY8YeIel7REC1pYRKynvVLVzJUcklW2So7+NDlHas5CRW54wWjchPxCpEK5Klstnl7tS+cpA8M0wrpqouayg29SsqSlwuo6+rynr99U3h8TtQWNz6DUKmpSjnkbUorz8Kf2nrnennFXO4TXhc3Ugc4VhSR7/eaQuvTjtSHY1YeSxabfCbef8AR0OQkO55kQ3lNJ95wDjNMa6aVlx742HVOzbStxKitC+ZxSPEKB8fng0V0nOudwfQl6Y6tBO4UR/hU2WvTVteZjFxpTr3tFRWcDHupT/InRB2SfCCxpV81Uu2LCeITeirTFZt1ilXhSWx9G0+3HDaMbDmX4+OAKV9McU4euISwmDKgS2dpEGZylxAOwUFIJStJ/eB+OKJyYrCUBPIMYzjHSq28VOJbXDviHBmxJaYGJbLLiFnCFtq3fJH7obCiT4ED3Vx6fU9RPUpTScW+vK/c7tvpdENM3Fvcl38/sWR11cURdOPsxnAFSnUtjfdCBuoe/w399AWRyKqDGbDiVrSgAkb1D/Dxd+7Udun3C1TWdP6WbkKYy4FGbIQMYKRjDYPxJ+FTPpng0jR8ZKWnJUtwdXHXMk16Gyak8Lo81XFpcio3GQpOyQTUNal7Ueh7DqC5WWDb9S6rultc7mZG0/ZHpPcLzgJUrAHh54qYbxIdsvcx27ZLnS30rLbLXKMgYzkqIA60wL5O4nPPOu2XScazrcHKqSpTTkhQ8MqJx+RoeAmRlye03cFIKovCDWrLWDiRdm2YTQ2z6xKyRn4Uh2btUa1u00oY4YsW+BzlJkzrySSkeISlvejeoeGnFLVaiq6t3GaT9gy2wkfAcwApAR2etYoyP2BMAPlIR/+1QrJLUbtBwExEKkWO4NyCPXDbiVJB9xO9BK7Q9qbJxaLoB1PsH9TUUyeA2uYrPPF0vIlvD2UPTEIST7zk0z9W9n7jveYjse3W5uGkkBKIMhCBy43BKvWJB8ds+VXwWsvyTrfO1jpLTsfvbomXAQnfDym+Y/AZzTSX2+eDz6VmTOWsDYpXDKyfyNVjunYQ4yz31v/APRxmRJO5dkSgsrHlk7/AKUiH+j442JACdPM8uCVIblpBHu3H+NRFtL5Lo6F7SXB7ibq9izafjw3dSFDj0ZwQEoUnlQVKKVgbEDPjSRqOQG1LUT1Uaifsx9lq88F+JqLtqx9Me9/smWqLbktZykpSlaubxwFDoMb19xb402HTc52AiUbjdCcJgwB3rpPwHT51UmkYxlipebqlDnt1KfZy0IjW7N+u7jzzLEPu47brScpWtWStO/kMffVUYFp4gcR5CHDEOmrao+wrDklQ9/gn86uhwvevcThejTSG3WlwlAsutJ5CtJG/NjxzQYttm2kkNviF2NNIaou79zXqGTa3nR6yUNNlOfPHWomv/YcsyCowtesFQ6B+Ef+VVT1C4fX2UOd5TxBO/Os0fa4ZS+bLiv/ABURSk3gjikioczse6ngkm2amtEvyyt5o/pRaH2aeNcd1SLbPZUgDq1d1JGPmRV24vD3usFSjn+KnFYtKBl1ack+r5+8UTkw8GL3GLSDuj9b3S2upOWHi2Djr5H7qZDTRGCBg1ZHtMMN6utWn9YtMBhcxktS2wkjkeQSFA58Rg/cKr223g82NjRmY8CfIhl1RKjgY6mrt/0U9wstm1XxFdW8HLsIUdXoAOXJEVKlFSmk/aUhfLkdcKqltwJUj1dh7qf/AGVNdDhp2hdIXNaUmJJk/s6Vkbht8d2VA+YUUH5VqPaKlzE29l62ZHI3a4Lk4KSCeXITg+GfhQOoOIcfROn/ANqXRlMfvVhmJb2Ulb8l09EISNyf060z+GvECdImXOyXfSL2n5dvcUEy+8DrEtvr3qD1HXoenSl/TlmjX/VKtT3FwT5TKSxAbUPo4Tf2uUfvK2yqiyrj5XAKM38icdC6g4ivtTNauiHbXCHG9OwXVBOOoElwbr96E4Hnmm1xB4EaevuvbYo2e3MQYsBSlqbTyrcPPkp5EjACR4+/FTBc9VRbW6hrJkTHD6jLYyfifKi8GQ2ZsuStK1PvAJK1J2bb/cHvJ/8Am1VGc1y1wRwg+M8jKt3Zu4eNtJWbA0V4ByFkfpS3F4Q6YtJQq3RpVuUjoY0x1P3jmwfupzJuTcZiQta8vn1g0d8AdKTXrnIXph66uAh1BKu6b6cucAVHObeWzShFeAF21uQ0YLxmtdMOEcyf8aZPEHS+l9W6clw7uyyEHCknYLQoHAUk+B3rjirqXXOj9Ly75p7SatWmK13j1thyAmWlOMqKW1fWYx0Tv7jWduoe3zcb9NX3mn3mWUues0hzKkkKyQc9D4EVr3FHKbIoN4aJc1bojTOldYCPZkGSiOwAt90ZUXSTkj3Yov36WjkkZ8KgvUXHqNxGaVd7dMk2W7QRySozhCQ60Ts4PPlOx+NJ8Pi9dGAkquMWYjydCQT8xXFtk3Js6EU8Itzo65FLiCOmelWJ0qkotyXntlL9kHqB4VSDs+8U5WuuJNl06YMf+srUpb7L3sJQkrJ5fH2cfOrxJlNOJkstOBTkcDnSPs56Vx/UNQ9saV+Tvel6XMpXP8Bsyw8taVEYBxVGu2DoN2dr925I51EsttBJJICc5OB0GTjPngeVXGcmpbMUlePSlpbax9pSjgVCfaAlWtM8tT5sVuYOVCWC4FOrOOiUDcn4CkvT5ZuX7nQ9TrcKOPsP7sLs/sfQLkdQ5QtQWQfOrU5CkgjyqrfZtMixWVJkQ5UWMdwp5hTZPyIBqfTreO0gBEZ94+BAAH516Oeopj3JHl4aW+XUGKV+03bdSx0x7nEEpAOUkLW2tH8KkEEfI1W7tB6An6Yehr0hcrtbGlNkONt3GQ4CR4+ss1PaddEnLlud5fNKk5pJvVzs2qJDEd10MvKOENyBjJ8s9KxDU1WPbGf+jc9JdWt0of7KnaX09xcuz6Ux9WXVpGerjhV+tWE0Fwd1alpuRqPXd4fHiywtCCfieUmpTsWmYlqaHK0gK+FLZHq48BTHXkV78Dch6MEJIS3fLxgfvSELJ+OUUMNPvpyBfbnj39yf/bpbx764wfOryVgRl2KWFZTqC4j3crJ/5K4VYrgT6upLihR8Sywf+SlvkOc5r0jNTcybURHr3gE1xAktu3rV2pXm0Nra7qFIbhgoWMKSVNICiCPDPgKbmjeyNw24fnmtemQXs5MiS4p1xR95PWp/5ffmvFICutWpfKM7fgY0PRNqt6AmPbmGQP3WxSvEgtx8hCQnbypxJjoHUA12mO0N+7TWlNfBWwbzbCQNhvXL0MnBFOJMJs7BIFeqtSF/ax8BUUkW48DSVDVncbUctMQ98o/3f5il02JCv+8P3UNbtPqS6ohwY5eh61vcjG1mPCNT2ji/pHWkG3tgR1K/asNJyAhacB1AHwKTj31WwNFJWg/YUUmpd7J3W5fxS/8A8cVFkz/OU7/WGix5imYn9TQnyGEY9bPL7utBWfUkjSuprRebbHadk22W1MQl5HMlam1haUkeRIozL9k0RifXf8Q/Wi+DJspwp4ov3/TlkuGsLi1Y5Wq4KZzcG5N+jPxU435gcYBz1Ox2qQ7VrOyTQ7H0+83MbaAb71Chhxfx8utVv48/6Q64/wDsy0/+sKcHZa/0WP8AHT+3LWfgQUson2dftM8KNPT9T6ouDMflTzPvuqHN7kIHifAAdajix9ouXr8ftS2aVnL09nLD6FJLix5lIzj54qvf9IX/AJHpv/a/5GnD2R/9LW/93o/SgQinN5GG/wBKwWYtOtYF2SUh/wBFlvnAamNKb+I5vZPyNPxtvm06+hSEKbcQQ2EDIIHjTQtX1z3xqTJH+Qxv9lqWxSaRISeGxB0+HWWEyX1KS4jdauhqGdb9k/hXx6iqu2oNKR2LlLCli52tRhyclR3KkbKJwDlQPU1PaP8AMkr+A/pXGiv9D7R/qU/qaBJYbZpTeEZ08T/6JR16JMOgddlAfbLaYV/j5wMg4Dzfw6lNUb44dkjir2drnDiastS3GJiFuMTbS96WysJIByRug7jZQFfofPsj41Wzth/5E5/uKV/50Vy9Vf7FbsSzjH9nS0UP8m1Vt4/8M2P6P6Vprh9qPVGudY6gRZFW+ImFBanJKVuKdyXC2gZKjyoCdhtzVLFw7drdiVqk2Szqus25ziWZk1XdNtx0tpQ3hAySc86sZHUVUKZ/lzHwX/5qDV9cfhWZaGqdvu2c5/gch6hdTT7VeEv+yVtTceeJfGKdZLALtIX9I1EgW+2J7gLc9lB9X1ir+8T51ob2euzJaeDFjYekst3XV8hsKn3eSO8cCyN22yrJSgfeepqhvYs/+pvQn+1Of+iutgle0K5+uxFqmKxH+x/Qyc07rHmX3G0m2qwpSsnPXNe+iIQdxTu8KJTK5TrUeToKbk8DedU202UYztTH1cy3IaJwBjPTY1Isvx+FMzUv1KqWsllYHqI4kmA6U47WHS1ofZ1leY9nYiFKW7hMJDZSTgBasHBB8Tt76kPTvE3R+r2wuyaqsl1Sdh6JcGnD9wVmqd8cf+zfWH+7H/0rN+y/6Sx/9aP1ru6HUStqW7wee9S00Kbns6fJ+gruVFIUkFaT9pIyK4LKgOlVU7GX+bYP8NXRT7A+FdQ47GxyHyr7u1eVOQ9a8qFDc7tXlX3dq8qcqOtCVCDY5D5V2EHypyV9UIN5DauuKGSk4pbr6oQRg2TRyAkpWQfKjtfVCH//2Q=="/>
          <p:cNvSpPr>
            <a:spLocks noChangeAspect="1" noChangeArrowheads="1"/>
          </p:cNvSpPr>
          <p:nvPr/>
        </p:nvSpPr>
        <p:spPr bwMode="auto">
          <a:xfrm>
            <a:off x="63500" y="-846138"/>
            <a:ext cx="272415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7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173" y="5257800"/>
            <a:ext cx="9014254" cy="1353312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3</a:t>
            </a:r>
            <a:r>
              <a:rPr lang="en-US" sz="4000" b="1" dirty="0" smtClean="0"/>
              <a:t>.</a:t>
            </a:r>
            <a:r>
              <a:rPr lang="en-US" sz="3600" b="1" u="sng" dirty="0"/>
              <a:t> </a:t>
            </a:r>
            <a:r>
              <a:rPr lang="en-US" sz="4000" b="1" i="1" u="sng" dirty="0">
                <a:solidFill>
                  <a:srgbClr val="FF0000"/>
                </a:solidFill>
              </a:rPr>
              <a:t>impassive</a:t>
            </a:r>
            <a:r>
              <a:rPr lang="en-US" sz="4000" b="1" dirty="0"/>
              <a:t>  (adj.)  without feeling or emotion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 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 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/>
              <a:t> </a:t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21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Good poker players are supposed to maintain </a:t>
            </a:r>
            <a:r>
              <a:rPr lang="en-US" b="1" i="1" u="sng" dirty="0" smtClean="0">
                <a:solidFill>
                  <a:srgbClr val="FF0000"/>
                </a:solidFill>
              </a:rPr>
              <a:t>impassive</a:t>
            </a:r>
            <a:r>
              <a:rPr lang="en-US" dirty="0" smtClean="0"/>
              <a:t> appearances, so no one knows what cards they are holding.</a:t>
            </a:r>
            <a:endParaRPr lang="en-US" dirty="0"/>
          </a:p>
        </p:txBody>
      </p:sp>
      <p:sp>
        <p:nvSpPr>
          <p:cNvPr id="3" name="AutoShape 2" descr="Image result for chronic carto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chronic cartoon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858000"/>
            <a:ext cx="8534400" cy="1353312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4000" b="1" dirty="0"/>
              <a:t>4. </a:t>
            </a:r>
            <a:r>
              <a:rPr lang="en-US" sz="4000" b="1" u="sng" dirty="0">
                <a:solidFill>
                  <a:srgbClr val="FF0000"/>
                </a:solidFill>
              </a:rPr>
              <a:t>homogeneous</a:t>
            </a:r>
            <a:r>
              <a:rPr lang="en-US" sz="4000" dirty="0"/>
              <a:t>  (adj.)  similar; uniform in nature.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/>
              <a:t> </a:t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4000" dirty="0" smtClean="0"/>
              <a:t>4.  </a:t>
            </a:r>
            <a:r>
              <a:rPr lang="en-US" sz="4000" b="1" i="1" u="sng" dirty="0" smtClean="0">
                <a:solidFill>
                  <a:srgbClr val="FF0000"/>
                </a:solidFill>
              </a:rPr>
              <a:t>imperturbable</a:t>
            </a:r>
            <a:r>
              <a:rPr lang="en-US" sz="4000" b="1" dirty="0" smtClean="0"/>
              <a:t>  </a:t>
            </a:r>
            <a:r>
              <a:rPr lang="en-US" sz="4000" b="1" dirty="0"/>
              <a:t>(adj.)  not easily excitable or disturbed.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6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6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981200"/>
            <a:ext cx="8534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We couldn’t believe that Rafael would be that </a:t>
            </a:r>
            <a:r>
              <a:rPr lang="en-US" b="1" i="1" u="sng" dirty="0" smtClean="0">
                <a:solidFill>
                  <a:srgbClr val="FF0000"/>
                </a:solidFill>
              </a:rPr>
              <a:t>imperturbable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the midst of a riot.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95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791200"/>
            <a:ext cx="8991600" cy="16002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5. </a:t>
            </a:r>
            <a:r>
              <a:rPr lang="en-US" sz="4000" b="1" i="1" u="sng" dirty="0">
                <a:solidFill>
                  <a:srgbClr val="FF0000"/>
                </a:solidFill>
              </a:rPr>
              <a:t>implausible</a:t>
            </a:r>
            <a:r>
              <a:rPr lang="en-US" sz="4000" b="1" dirty="0"/>
              <a:t>  (adj.)  not readily believable; not reasonable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209800"/>
            <a:ext cx="7924800" cy="990599"/>
          </a:xfrm>
        </p:spPr>
        <p:txBody>
          <a:bodyPr>
            <a:noAutofit/>
          </a:bodyPr>
          <a:lstStyle/>
          <a:p>
            <a:r>
              <a:rPr lang="en-US" dirty="0" smtClean="0"/>
              <a:t>The hypothetical case which Dan presented was so </a:t>
            </a:r>
            <a:r>
              <a:rPr lang="en-US" b="1" i="1" u="sng" dirty="0" smtClean="0">
                <a:solidFill>
                  <a:srgbClr val="FF0000"/>
                </a:solidFill>
              </a:rPr>
              <a:t>implausible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that no one listened to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6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0579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6</a:t>
            </a:r>
            <a:r>
              <a:rPr lang="en-US" sz="4000" b="1" dirty="0" smtClean="0"/>
              <a:t>.</a:t>
            </a:r>
            <a:r>
              <a:rPr lang="en-US" sz="4000" b="1" u="sng" dirty="0"/>
              <a:t> </a:t>
            </a:r>
            <a:r>
              <a:rPr lang="en-US" sz="4000" b="1" i="1" u="sng" dirty="0">
                <a:solidFill>
                  <a:srgbClr val="FF0000"/>
                </a:solidFill>
              </a:rPr>
              <a:t>inadvertent</a:t>
            </a:r>
            <a:r>
              <a:rPr lang="en-US" sz="4000" b="1" dirty="0"/>
              <a:t>  (adj.)  not done on purpose; careless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990599"/>
          </a:xfrm>
        </p:spPr>
        <p:txBody>
          <a:bodyPr>
            <a:noAutofit/>
          </a:bodyPr>
          <a:lstStyle/>
          <a:p>
            <a:r>
              <a:rPr lang="en-US" dirty="0" smtClean="0"/>
              <a:t>An </a:t>
            </a:r>
            <a:r>
              <a:rPr lang="en-US" b="1" i="1" u="sng" dirty="0" smtClean="0">
                <a:solidFill>
                  <a:srgbClr val="FF0000"/>
                </a:solidFill>
              </a:rPr>
              <a:t>inadvertent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technical error almost destroyed the status of the entire space program..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33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9281" y="4524385"/>
            <a:ext cx="8534400" cy="2343912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7</a:t>
            </a:r>
            <a:r>
              <a:rPr lang="en-US" sz="4000" b="1" dirty="0" smtClean="0"/>
              <a:t>. </a:t>
            </a:r>
            <a:r>
              <a:rPr lang="en-US" sz="4000" b="1" i="1" u="sng" dirty="0">
                <a:solidFill>
                  <a:srgbClr val="FF0000"/>
                </a:solidFill>
              </a:rPr>
              <a:t>incipient</a:t>
            </a:r>
            <a:r>
              <a:rPr lang="en-US" sz="4000" b="1" dirty="0"/>
              <a:t>  (adj.)  in an early stage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83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rookie’s flagrant error spelled doom for his </a:t>
            </a:r>
            <a:r>
              <a:rPr lang="en-US" b="1" i="1" u="sng" dirty="0" smtClean="0">
                <a:solidFill>
                  <a:srgbClr val="FF0000"/>
                </a:solidFill>
              </a:rPr>
              <a:t>incipient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baseball career.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1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733800"/>
            <a:ext cx="9067800" cy="234391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8</a:t>
            </a:r>
            <a:r>
              <a:rPr lang="en-US" sz="4000" b="1" dirty="0" smtClean="0"/>
              <a:t>. </a:t>
            </a:r>
            <a:r>
              <a:rPr lang="en-US" sz="4000" b="1" i="1" u="sng" dirty="0">
                <a:solidFill>
                  <a:srgbClr val="FF0000"/>
                </a:solidFill>
              </a:rPr>
              <a:t>incisive</a:t>
            </a:r>
            <a:r>
              <a:rPr lang="en-US" sz="4000" b="1" dirty="0"/>
              <a:t>  (adj.)  very direct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b="1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 smtClean="0"/>
              <a:t>  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036320"/>
          </a:xfrm>
        </p:spPr>
        <p:txBody>
          <a:bodyPr/>
          <a:lstStyle/>
          <a:p>
            <a:r>
              <a:rPr lang="en-US" dirty="0" smtClean="0"/>
              <a:t>Cheryl’s </a:t>
            </a:r>
            <a:r>
              <a:rPr lang="en-US" b="1" i="1" u="sng" dirty="0" smtClean="0">
                <a:solidFill>
                  <a:srgbClr val="FF0000"/>
                </a:solidFill>
              </a:rPr>
              <a:t>incisive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coverage of City Hall affairs make her a formidable candidate for a Pulitzer Prize.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2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/>
    </mc:Choice>
    <mc:Fallback xmlns=""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10576</TotalTime>
  <Words>272</Words>
  <Application>Microsoft Office PowerPoint</Application>
  <PresentationFormat>On-screen Show (4:3)</PresentationFormat>
  <Paragraphs>25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Flow</vt:lpstr>
      <vt:lpstr>HOT WORDS VOCABULARY  9th GRADE LESSON 17 </vt:lpstr>
      <vt:lpstr> 1. immutable  (adj.)  never changing      </vt:lpstr>
      <vt:lpstr>2. heretic  (n.)  a person who upholds religious doctrines contrary to the established beliefs of his or her church.         2. impartial  (adj.)  fair; showing no favoritism.           </vt:lpstr>
      <vt:lpstr>3. impassive  (adj.)  without feeling or emotion                 </vt:lpstr>
      <vt:lpstr>   4. homogeneous  (adj.)  similar; uniform in nature.        4.  imperturbable  (adj.)  not easily excitable or disturbed.              </vt:lpstr>
      <vt:lpstr>5. implausible  (adj.)  not readily believable; not reasonable           </vt:lpstr>
      <vt:lpstr>6. inadvertent  (adj.)  not done on purpose; careless              </vt:lpstr>
      <vt:lpstr>7. incipient  (adj.)  in an early stage            </vt:lpstr>
      <vt:lpstr>8. incisive  (adj.)  very direct             </vt:lpstr>
      <vt:lpstr>9. incongruous  (adj.)  inappropriate; out of place            </vt:lpstr>
      <vt:lpstr>10. incontrovertible  (adj.)  not able to be disputed or denied        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abstinence  (n.)  a giving up of certain pleasures, such as food or drink; often used in regard to sexual activity.</dc:title>
  <dc:creator>Owner</dc:creator>
  <cp:lastModifiedBy>Welk, Christine</cp:lastModifiedBy>
  <cp:revision>80</cp:revision>
  <dcterms:created xsi:type="dcterms:W3CDTF">2015-06-23T21:15:41Z</dcterms:created>
  <dcterms:modified xsi:type="dcterms:W3CDTF">2016-01-15T18:56:24Z</dcterms:modified>
</cp:coreProperties>
</file>